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-16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77;&#1079;&#1077;&#1085;&#1090;&#1072;&#1094;&#1080;&#1080;\&#1064;&#1072;&#1073;&#1083;&#1086;&#1085;&#1099;%20&#1087;&#1088;&#1077;&#1079;&#1077;&#1085;&#1090;&#1072;&#1094;&#1080;&#1080;%202016&#1075;.-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5;&#1088;&#1077;&#1079;&#1077;&#1085;&#1090;&#1072;&#1094;&#1080;&#1080;\&#1064;&#1072;&#1073;&#1083;&#1086;&#1085;&#1099;%20&#1087;&#1088;&#1077;&#1079;&#1077;&#1085;&#1090;&#1072;&#1094;&#1080;&#1080;%202016&#1075;.-%20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5;&#1088;&#1077;&#1079;&#1077;&#1085;&#1090;&#1072;&#1094;&#1080;&#1080;\&#1064;&#1072;&#1073;&#1083;&#1086;&#1085;&#1099;%20&#1087;&#1088;&#1077;&#1079;&#1077;&#1085;&#1090;&#1072;&#1094;&#1080;&#1080;%202016&#1075;.-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629581024594182E-2"/>
          <c:y val="6.3353092099442634E-2"/>
          <c:w val="0.86556539807524058"/>
          <c:h val="0.84140019795780252"/>
        </c:manualLayout>
      </c:layout>
      <c:bar3DChart>
        <c:barDir val="col"/>
        <c:grouping val="clustered"/>
        <c:ser>
          <c:idx val="0"/>
          <c:order val="0"/>
          <c:tx>
            <c:strRef>
              <c:f>'2016 Доходы'!$B$1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7740594925634328E-2"/>
                  <c:y val="0.509592082361219"/>
                </c:manualLayout>
              </c:layout>
              <c:showVal val="1"/>
            </c:dLbl>
            <c:dLbl>
              <c:idx val="1"/>
              <c:layout>
                <c:manualLayout>
                  <c:x val="1.6528925619834718E-2"/>
                  <c:y val="-7.6150062486466121E-17"/>
                </c:manualLayout>
              </c:layout>
              <c:showVal val="1"/>
            </c:dLbl>
            <c:dLbl>
              <c:idx val="2"/>
              <c:layout>
                <c:manualLayout>
                  <c:x val="1.6528871391076123E-2"/>
                  <c:y val="0.4189790023330742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'2016 Доходы'!$A$2:$A$4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'2016 Доходы'!$B$2:$B$4</c:f>
              <c:numCache>
                <c:formatCode>0.0</c:formatCode>
                <c:ptCount val="3"/>
                <c:pt idx="0" formatCode="#,##0.00">
                  <c:v>11260.3</c:v>
                </c:pt>
                <c:pt idx="1">
                  <c:v>728</c:v>
                </c:pt>
                <c:pt idx="2" formatCode="#,##0.00">
                  <c:v>9102.4</c:v>
                </c:pt>
              </c:numCache>
            </c:numRef>
          </c:val>
        </c:ser>
        <c:dLbls/>
        <c:shape val="cylinder"/>
        <c:axId val="108877696"/>
        <c:axId val="108879232"/>
        <c:axId val="0"/>
      </c:bar3DChart>
      <c:catAx>
        <c:axId val="1088776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>
                <a:latin typeface="Times New Roman" panose="02020603050405020304" pitchFamily="18" charset="0"/>
              </a:defRPr>
            </a:pPr>
            <a:endParaRPr lang="ru-RU"/>
          </a:p>
        </c:txPr>
        <c:crossAx val="108879232"/>
        <c:crosses val="autoZero"/>
        <c:auto val="1"/>
        <c:lblAlgn val="ctr"/>
        <c:lblOffset val="100"/>
      </c:catAx>
      <c:valAx>
        <c:axId val="10887923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</a:defRPr>
            </a:pPr>
            <a:endParaRPr lang="ru-RU"/>
          </a:p>
        </c:txPr>
        <c:crossAx val="108877696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Лист3!$B$1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1.1484835018331302E-2"/>
                  <c:y val="-8.0416620301337529E-3"/>
                </c:manualLayout>
              </c:layout>
              <c:showVal val="1"/>
            </c:dLbl>
            <c:dLbl>
              <c:idx val="6"/>
              <c:layout>
                <c:manualLayout>
                  <c:x val="-2.6827546624848771E-2"/>
                  <c:y val="1.8558560129367553E-2"/>
                </c:manualLayout>
              </c:layout>
              <c:showVal val="1"/>
            </c:dLbl>
            <c:dLbl>
              <c:idx val="7"/>
              <c:layout>
                <c:manualLayout>
                  <c:x val="2.715206714749906E-2"/>
                  <c:y val="1.0341947387487387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Лист3!$A$2:$A$9</c:f>
              <c:strCache>
                <c:ptCount val="8"/>
                <c:pt idx="0">
                  <c:v>Остальные расходы</c:v>
                </c:pt>
                <c:pt idx="1">
                  <c:v>Жилищно-коммунальное хозяйство</c:v>
                </c:pt>
                <c:pt idx="2">
                  <c:v>Национальная  экономика </c:v>
                </c:pt>
                <c:pt idx="3">
                  <c:v>Национальная оборона </c:v>
                </c:pt>
                <c:pt idx="4">
                  <c:v>Национальная безопасность</c:v>
                </c:pt>
                <c:pt idx="5">
                  <c:v>Культура, кинематография</c:v>
                </c:pt>
                <c:pt idx="6">
                  <c:v>Культура и спорт </c:v>
                </c:pt>
                <c:pt idx="7">
                  <c:v>Социальная политика </c:v>
                </c:pt>
              </c:strCache>
            </c:strRef>
          </c:cat>
          <c:val>
            <c:numRef>
              <c:f>Лист3!$B$2:$B$9</c:f>
              <c:numCache>
                <c:formatCode>General</c:formatCode>
                <c:ptCount val="8"/>
                <c:pt idx="0">
                  <c:v>10687.9</c:v>
                </c:pt>
                <c:pt idx="1">
                  <c:v>5131.9000000000005</c:v>
                </c:pt>
                <c:pt idx="2">
                  <c:v>534</c:v>
                </c:pt>
                <c:pt idx="3">
                  <c:v>396</c:v>
                </c:pt>
                <c:pt idx="4">
                  <c:v>194.9</c:v>
                </c:pt>
                <c:pt idx="5">
                  <c:v>4069</c:v>
                </c:pt>
                <c:pt idx="6">
                  <c:v>60</c:v>
                </c:pt>
                <c:pt idx="7">
                  <c:v>17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>
            <a:defRPr sz="15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4601197795348549E-2"/>
          <c:y val="0.10048744583935117"/>
          <c:w val="0.58505693341041198"/>
          <c:h val="0.86295897678035771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3.8978131431724156E-2"/>
                  <c:y val="2.0271011554271759E-2"/>
                </c:manualLayout>
              </c:layout>
              <c:showVal val="1"/>
            </c:dLbl>
            <c:dLbl>
              <c:idx val="2"/>
              <c:layout>
                <c:manualLayout>
                  <c:x val="-1.3553108035077083E-2"/>
                  <c:y val="-0.5428520094989445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'Структура МП 2016'!$A$2:$A$6</c:f>
              <c:strCache>
                <c:ptCount val="5"/>
                <c:pt idx="0">
                  <c:v>МП "Защита населения от  чрезвычайных ситуаций, обеспечение первичных мер пожарной безопасности и безопасности людей на водных объктах на 2014-2016гг"</c:v>
                </c:pt>
                <c:pt idx="1">
                  <c:v>МП "Мероприятия по обеспечению первичных мер пожарной безопасности"</c:v>
                </c:pt>
                <c:pt idx="2">
                  <c:v>МП" Развитие хилищно-коммунального комплекса и повышение энергетической эффективности на 2014-2016 гг."</c:v>
                </c:pt>
                <c:pt idx="3">
                  <c:v>МП " Развитие муниципальной службы сельского поселения Верхнеказымский на 2014-2016 ггг."</c:v>
                </c:pt>
                <c:pt idx="4">
                  <c:v>МП "Предоставление субсидий на возмещение затрат или недополученных доходов организациям, предоставляющих жилищно-коммунальные услуги населению по тарифам, не обеспкчивающим возмещение издержек"</c:v>
                </c:pt>
              </c:strCache>
            </c:strRef>
          </c:cat>
          <c:val>
            <c:numRef>
              <c:f>'Структура МП 2016'!$B$2:$B$6</c:f>
              <c:numCache>
                <c:formatCode>0.0</c:formatCode>
                <c:ptCount val="5"/>
                <c:pt idx="0">
                  <c:v>160</c:v>
                </c:pt>
                <c:pt idx="1">
                  <c:v>120</c:v>
                </c:pt>
                <c:pt idx="2" formatCode="General">
                  <c:v>5191.9000000000005</c:v>
                </c:pt>
                <c:pt idx="3">
                  <c:v>82</c:v>
                </c:pt>
                <c:pt idx="4">
                  <c:v>903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6586650447502052"/>
          <c:y val="1.3058618486834796E-2"/>
          <c:w val="0.42912628352028692"/>
          <c:h val="0.98681344433951779"/>
        </c:manualLayout>
      </c:layout>
      <c:txPr>
        <a:bodyPr/>
        <a:lstStyle/>
        <a:p>
          <a:pPr>
            <a:defRPr sz="13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4.1942251009039117E-2"/>
          <c:y val="4.2497705012386811E-2"/>
          <c:w val="0.58587139260051713"/>
          <c:h val="0.92545296493065565"/>
        </c:manualLayout>
      </c:layout>
      <c:doughnutChart>
        <c:varyColors val="1"/>
        <c:ser>
          <c:idx val="0"/>
          <c:order val="0"/>
          <c:tx>
            <c:strRef>
              <c:f>'Культура 2016'!$B$1</c:f>
              <c:strCache>
                <c:ptCount val="1"/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-3.0555555555555558E-2"/>
                  <c:y val="-0.10648148148148151"/>
                </c:manualLayout>
              </c:layout>
              <c:showVal val="1"/>
            </c:dLbl>
            <c:dLbl>
              <c:idx val="2"/>
              <c:layout>
                <c:manualLayout>
                  <c:x val="3.6111111111111115E-2"/>
                  <c:y val="-0.10185185185185186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'Культура 2016'!$A$2:$A$4</c:f>
              <c:strCache>
                <c:ptCount val="3"/>
                <c:pt idx="0">
                  <c:v>Культура, кинематография</c:v>
                </c:pt>
                <c:pt idx="1">
                  <c:v>Физическая культура и спорт </c:v>
                </c:pt>
                <c:pt idx="2">
                  <c:v>Социальня политика </c:v>
                </c:pt>
              </c:strCache>
            </c:strRef>
          </c:cat>
          <c:val>
            <c:numRef>
              <c:f>'Культура 2016'!$B$2:$B$4</c:f>
              <c:numCache>
                <c:formatCode>0.0</c:formatCode>
                <c:ptCount val="3"/>
                <c:pt idx="0">
                  <c:v>4069</c:v>
                </c:pt>
                <c:pt idx="1">
                  <c:v>60</c:v>
                </c:pt>
                <c:pt idx="2">
                  <c:v>17</c:v>
                </c:pt>
              </c:numCache>
            </c:numRef>
          </c:val>
        </c:ser>
        <c:dLbls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327485380116967"/>
          <c:y val="0.11180435768142008"/>
          <c:w val="0.34113060428849901"/>
          <c:h val="0.78414763348174787"/>
        </c:manualLayout>
      </c:layout>
      <c:txPr>
        <a:bodyPr/>
        <a:lstStyle/>
        <a:p>
          <a:pPr>
            <a:defRPr sz="15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lbuh\Music\Desktop\фото на магниты В.Казым\благ-во\_DSC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81" y="92825"/>
            <a:ext cx="86409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Glbuh\Music\Desktop\фото на магниты В.Казым\Фото В.К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104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Glbuh\Music\Desktop\фото на магниты В.Казым\Фото В.К\image.jpg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46449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Информация по решению Совета депутатов               «О бюджете сельского поселения Верхнеказымский на 2016 год № 62 от 14 декабря 2015 года.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Законом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Ханты – 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–Югры» является муниципальным образованием Ханты-Мансийского автономного округа –Югры наделенным статусом сельского поселения.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№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Верхнеказымский».</a:t>
            </a: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Решение  Совета депутатов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62 «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бюджете сельского поселения Верхнеказымский на 2016 год »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декабря 2015 года.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6663393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на 2016 (тыс. рублей)  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355976" y="1124745"/>
          <a:ext cx="43204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сельского поселения Верхнеказымский на  2016 год  ( тыс. рублей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8445060"/>
              </p:ext>
            </p:extLst>
          </p:nvPr>
        </p:nvGraphicFramePr>
        <p:xfrm>
          <a:off x="251520" y="1124744"/>
          <a:ext cx="8640960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98072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сельского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Верхнеказымский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 2016 год  ( тыс. рублей)</a:t>
            </a:r>
            <a:endParaRPr lang="ru-RU" sz="24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5609608"/>
              </p:ext>
            </p:extLst>
          </p:nvPr>
        </p:nvGraphicFramePr>
        <p:xfrm>
          <a:off x="395536" y="980728"/>
          <a:ext cx="84969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Autofit/>
          </a:bodyPr>
          <a:lstStyle/>
          <a:p>
            <a:pPr algn="ctr"/>
            <a:r>
              <a:rPr lang="ru-RU" sz="2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социальных расходов бюджета сельского поселения Верхнеказымский на 2016 (тыс. рублей)</a:t>
            </a:r>
            <a:endParaRPr lang="ru-RU" sz="25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9" y="616530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год                    2016 год                 2017 год</a:t>
            </a: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2259425"/>
              </p:ext>
            </p:extLst>
          </p:nvPr>
        </p:nvGraphicFramePr>
        <p:xfrm>
          <a:off x="251520" y="1124744"/>
          <a:ext cx="8496945" cy="537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lbuh\Music\Desktop\фото на магниты В.Казым\Фото В.К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76" y="332656"/>
            <a:ext cx="8605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765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200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1320</TotalTime>
  <Words>250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Слайд 1</vt:lpstr>
      <vt:lpstr>Слайд 2</vt:lpstr>
      <vt:lpstr>Структура доходов  сельского поселения Верхнеказымский на 2016 (тыс. рублей)   </vt:lpstr>
      <vt:lpstr>Структура расходов бюджета сельского поселения Верхнеказымский на  2016 год  ( тыс. рублей)</vt:lpstr>
      <vt:lpstr>Структура расходов муниципальных программ сельского поселения Верхнеказымский на  2016 год  ( тыс. рублей)</vt:lpstr>
      <vt:lpstr>Структура социальных расходов бюджета сельского поселения Верхнеказымский на 2016 (тыс. рублей)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1</cp:lastModifiedBy>
  <cp:revision>94</cp:revision>
  <dcterms:created xsi:type="dcterms:W3CDTF">2015-06-08T04:38:35Z</dcterms:created>
  <dcterms:modified xsi:type="dcterms:W3CDTF">2016-03-30T05:04:20Z</dcterms:modified>
</cp:coreProperties>
</file>